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7" r:id="rId3"/>
    <p:sldId id="293" r:id="rId4"/>
    <p:sldId id="288" r:id="rId5"/>
    <p:sldId id="284" r:id="rId6"/>
    <p:sldId id="294" r:id="rId7"/>
    <p:sldId id="295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14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D1BD56-35ED-401C-9D83-0205EDC1C16E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CCC9F-3229-4E38-AC48-48268C27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9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Introduction to </a:t>
            </a:r>
            <a:r>
              <a:rPr lang="en-US" dirty="0" smtClean="0"/>
              <a:t>Supervised </a:t>
            </a:r>
            <a:r>
              <a:rPr lang="en-US" dirty="0"/>
              <a:t>Learning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/>
              <a:t>Prof.N.L.Bhanu</a:t>
            </a:r>
            <a:r>
              <a:rPr lang="en-US" sz="1800" dirty="0"/>
              <a:t> </a:t>
            </a:r>
            <a:r>
              <a:rPr lang="en-US" sz="1800" dirty="0" smtClean="0"/>
              <a:t>Murthy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dirty="0" smtClean="0"/>
              <a:t>Machine Learning – Examples (Employability Prediction)</a:t>
            </a:r>
            <a:endParaRPr lang="en-IN" sz="2600" dirty="0"/>
          </a:p>
        </p:txBody>
      </p:sp>
      <p:sp>
        <p:nvSpPr>
          <p:cNvPr id="4" name="Rectangle 3"/>
          <p:cNvSpPr/>
          <p:nvPr/>
        </p:nvSpPr>
        <p:spPr>
          <a:xfrm>
            <a:off x="1143000" y="1752247"/>
            <a:ext cx="3537122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 smtClean="0"/>
              <a:t>CGPA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 smtClean="0"/>
              <a:t>Communication Skills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 smtClean="0"/>
              <a:t>Aptitude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 smtClean="0"/>
              <a:t>Programming Skills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2509242"/>
              </p:ext>
            </p:extLst>
          </p:nvPr>
        </p:nvGraphicFramePr>
        <p:xfrm>
          <a:off x="1143000" y="3810000"/>
          <a:ext cx="9372600" cy="28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200"/>
                <a:gridCol w="838200"/>
                <a:gridCol w="1981200"/>
                <a:gridCol w="1219200"/>
                <a:gridCol w="2313328"/>
                <a:gridCol w="2182472"/>
              </a:tblGrid>
              <a:tr h="43180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S.No</a:t>
                      </a:r>
                      <a:r>
                        <a:rPr lang="en-US" sz="2000" dirty="0" smtClean="0"/>
                        <a:t>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CGPA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Communication Skills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Aptitude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Programming Skills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Job Offered?</a:t>
                      </a:r>
                      <a:endParaRPr lang="en-US" sz="2000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Excellent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90600" y="1076980"/>
            <a:ext cx="571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00FF"/>
                </a:solidFill>
              </a:rPr>
              <a:t>Features / Attributes / Predictors</a:t>
            </a:r>
            <a:endParaRPr lang="en-US" sz="2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60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dirty="0" smtClean="0"/>
              <a:t>Machine Learning – Examples (Employability Prediction)</a:t>
            </a:r>
            <a:endParaRPr lang="en-IN" sz="2600" dirty="0"/>
          </a:p>
        </p:txBody>
      </p:sp>
      <p:sp>
        <p:nvSpPr>
          <p:cNvPr id="4" name="Rectangle 3"/>
          <p:cNvSpPr/>
          <p:nvPr/>
        </p:nvSpPr>
        <p:spPr>
          <a:xfrm>
            <a:off x="1143000" y="1752247"/>
            <a:ext cx="3537122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 smtClean="0"/>
              <a:t>CGPA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 smtClean="0"/>
              <a:t>Communication Skills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 smtClean="0"/>
              <a:t>Aptitude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 smtClean="0"/>
              <a:t>Programming Skills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143000" y="3810000"/>
          <a:ext cx="9372600" cy="28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200"/>
                <a:gridCol w="838200"/>
                <a:gridCol w="1981200"/>
                <a:gridCol w="1219200"/>
                <a:gridCol w="2313328"/>
                <a:gridCol w="2182472"/>
              </a:tblGrid>
              <a:tr h="43180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S.No</a:t>
                      </a:r>
                      <a:r>
                        <a:rPr lang="en-US" sz="2000" dirty="0" smtClean="0"/>
                        <a:t>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CGPA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Communication Skills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Aptitude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Programming Skills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Job Offered?</a:t>
                      </a:r>
                      <a:endParaRPr lang="en-US" sz="2000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Excellent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Excellent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Excellent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90600" y="1076980"/>
            <a:ext cx="571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00FF"/>
                </a:solidFill>
              </a:rPr>
              <a:t>Features / Attributes / Predictors</a:t>
            </a:r>
            <a:endParaRPr lang="en-US" sz="2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97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Machine Learning – Examples (Predicting </a:t>
            </a:r>
            <a:r>
              <a:rPr lang="en-US" sz="2400" dirty="0"/>
              <a:t>price of a used </a:t>
            </a:r>
            <a:r>
              <a:rPr lang="en-US" sz="2400" dirty="0" smtClean="0"/>
              <a:t>car)</a:t>
            </a:r>
            <a:endParaRPr lang="en-IN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524000" y="1595848"/>
            <a:ext cx="5172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</a:rPr>
              <a:t>Features / Attributes / </a:t>
            </a:r>
            <a:r>
              <a:rPr lang="en-US" sz="2800" b="1" dirty="0" smtClean="0">
                <a:solidFill>
                  <a:srgbClr val="0000FF"/>
                </a:solidFill>
              </a:rPr>
              <a:t>Predictors</a:t>
            </a:r>
            <a:endParaRPr lang="en-US" sz="2800" b="1" dirty="0">
              <a:solidFill>
                <a:srgbClr val="0000FF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323278" y="1136892"/>
            <a:ext cx="32512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/>
              <a:t>Brand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/>
              <a:t>Year (</a:t>
            </a:r>
            <a:r>
              <a:rPr lang="en-US" sz="2600" dirty="0" err="1"/>
              <a:t>Mfg</a:t>
            </a:r>
            <a:r>
              <a:rPr lang="en-US" sz="2600" dirty="0"/>
              <a:t>)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/>
              <a:t>Engine Capacity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/>
              <a:t>Mileage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/>
              <a:t>Distance travelled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600" dirty="0"/>
              <a:t>Cab?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6486929"/>
              </p:ext>
            </p:extLst>
          </p:nvPr>
        </p:nvGraphicFramePr>
        <p:xfrm>
          <a:off x="1066800" y="3629882"/>
          <a:ext cx="10134600" cy="282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5628"/>
                <a:gridCol w="1070003"/>
                <a:gridCol w="811369"/>
                <a:gridCol w="1295400"/>
                <a:gridCol w="1143000"/>
                <a:gridCol w="2286000"/>
                <a:gridCol w="914400"/>
                <a:gridCol w="1828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S.No</a:t>
                      </a:r>
                      <a:r>
                        <a:rPr lang="en-US" sz="2000" dirty="0" smtClean="0"/>
                        <a:t>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Brand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Year (</a:t>
                      </a:r>
                      <a:r>
                        <a:rPr lang="en-US" sz="2000" dirty="0" err="1" smtClean="0"/>
                        <a:t>Mfg</a:t>
                      </a:r>
                      <a:r>
                        <a:rPr lang="en-US" sz="2000" dirty="0" smtClean="0"/>
                        <a:t>)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Engine Capacity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Mileage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Distance </a:t>
                      </a:r>
                      <a:r>
                        <a:rPr lang="en-US" sz="2000" baseline="0" dirty="0" smtClean="0"/>
                        <a:t>travelled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Cab?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Price (in </a:t>
                      </a:r>
                      <a:r>
                        <a:rPr lang="en-US" sz="2000" dirty="0" err="1" smtClean="0"/>
                        <a:t>Rs</a:t>
                      </a:r>
                      <a:r>
                        <a:rPr lang="en-US" sz="2000" dirty="0" smtClean="0"/>
                        <a:t>.</a:t>
                      </a:r>
                      <a:r>
                        <a:rPr lang="en-US" sz="2000" dirty="0"/>
                        <a:t>)</a:t>
                      </a:r>
                      <a:endParaRPr lang="en-US" sz="20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Honda City ZX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3,50,000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019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4118"/>
            <a:ext cx="10058400" cy="764364"/>
          </a:xfrm>
        </p:spPr>
        <p:txBody>
          <a:bodyPr>
            <a:normAutofit fontScale="90000"/>
          </a:bodyPr>
          <a:lstStyle/>
          <a:p>
            <a:r>
              <a:rPr lang="en-US" sz="2900" dirty="0" smtClean="0"/>
              <a:t>Machine Learning </a:t>
            </a:r>
            <a:r>
              <a:rPr lang="en-US" sz="2900" dirty="0"/>
              <a:t>– Examples (</a:t>
            </a:r>
            <a:r>
              <a:rPr lang="en-US" sz="2900" dirty="0" smtClean="0"/>
              <a:t>Market </a:t>
            </a:r>
            <a:r>
              <a:rPr lang="en-US" sz="2900" dirty="0"/>
              <a:t>Segmentation </a:t>
            </a:r>
            <a:r>
              <a:rPr lang="en-US" sz="2900" dirty="0" smtClean="0"/>
              <a:t>Study)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1066800" y="1600200"/>
            <a:ext cx="52578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600" dirty="0"/>
              <a:t>F</a:t>
            </a:r>
            <a:r>
              <a:rPr lang="en-US" sz="2600" dirty="0" smtClean="0"/>
              <a:t>amily </a:t>
            </a:r>
            <a:r>
              <a:rPr lang="en-US" sz="2600" dirty="0"/>
              <a:t>income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600" dirty="0"/>
              <a:t># of visits in a month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600" dirty="0" smtClean="0"/>
              <a:t>Average </a:t>
            </a:r>
            <a:r>
              <a:rPr lang="en-US" sz="2600" dirty="0"/>
              <a:t>money </a:t>
            </a:r>
            <a:r>
              <a:rPr lang="en-US" sz="2600" dirty="0" smtClean="0"/>
              <a:t>spent in a month</a:t>
            </a:r>
            <a:endParaRPr lang="en-US" sz="26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600" dirty="0" smtClean="0"/>
              <a:t>Zip </a:t>
            </a:r>
            <a:r>
              <a:rPr lang="en-US" sz="2600" dirty="0"/>
              <a:t>code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999374"/>
              </p:ext>
            </p:extLst>
          </p:nvPr>
        </p:nvGraphicFramePr>
        <p:xfrm>
          <a:off x="1143000" y="3959356"/>
          <a:ext cx="10210800" cy="255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381"/>
                <a:gridCol w="1231779"/>
                <a:gridCol w="1685592"/>
                <a:gridCol w="2431143"/>
                <a:gridCol w="40519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S.No</a:t>
                      </a:r>
                      <a:r>
                        <a:rPr lang="en-US" sz="2000" dirty="0" smtClean="0"/>
                        <a:t>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Zip Code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Family Income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# of visits in a month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Average Money Spent in a month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11,50,000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8,000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096000" y="1384757"/>
            <a:ext cx="5715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Customers for a retailer may fall into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/>
              <a:t>two groups say big spenders and low spenders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/>
              <a:t>three </a:t>
            </a:r>
            <a:r>
              <a:rPr lang="en-US" sz="2400" dirty="0"/>
              <a:t>groups say big </a:t>
            </a:r>
            <a:r>
              <a:rPr lang="en-US" sz="2400" dirty="0" smtClean="0"/>
              <a:t>spenders, medium spenders and </a:t>
            </a:r>
            <a:r>
              <a:rPr lang="en-US" sz="2400" dirty="0"/>
              <a:t>low </a:t>
            </a:r>
            <a:r>
              <a:rPr lang="en-US" sz="2400" dirty="0" smtClean="0"/>
              <a:t>spenders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/>
              <a:t>Four groups, ….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016758" y="1001201"/>
            <a:ext cx="6764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</a:rPr>
              <a:t>Features / Attributes / </a:t>
            </a:r>
            <a:r>
              <a:rPr lang="en-US" sz="2800" b="1" dirty="0" smtClean="0">
                <a:solidFill>
                  <a:srgbClr val="0000FF"/>
                </a:solidFill>
              </a:rPr>
              <a:t>Predictors</a:t>
            </a:r>
            <a:endParaRPr lang="en-US" sz="2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41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Supervised Learning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037298"/>
              </p:ext>
            </p:extLst>
          </p:nvPr>
        </p:nvGraphicFramePr>
        <p:xfrm>
          <a:off x="1143000" y="3581400"/>
          <a:ext cx="9372600" cy="28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200"/>
                <a:gridCol w="838200"/>
                <a:gridCol w="1981200"/>
                <a:gridCol w="1219200"/>
                <a:gridCol w="2313328"/>
                <a:gridCol w="2182472"/>
              </a:tblGrid>
              <a:tr h="43180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S.No</a:t>
                      </a:r>
                      <a:r>
                        <a:rPr lang="en-US" sz="2000" dirty="0" smtClean="0"/>
                        <a:t>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CGPA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Communication Skills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Aptitude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Programming Skills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Job Offered?</a:t>
                      </a:r>
                      <a:endParaRPr lang="en-US" sz="2000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Excellent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Excellent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Excellent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90600" y="2057400"/>
            <a:ext cx="1083673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i="1" dirty="0" smtClean="0"/>
              <a:t>Supervised Learning:</a:t>
            </a:r>
            <a:r>
              <a:rPr lang="en-US" sz="2600" dirty="0" smtClean="0"/>
              <a:t> Fit a model that relates  response to the feature tuples, with the aim of accurately predicting the response for future observation or better understanding the relationship between response and features.</a:t>
            </a:r>
            <a:endParaRPr lang="en-US" sz="2600" dirty="0"/>
          </a:p>
        </p:txBody>
      </p:sp>
      <p:sp>
        <p:nvSpPr>
          <p:cNvPr id="7" name="TextBox 6"/>
          <p:cNvSpPr txBox="1"/>
          <p:nvPr/>
        </p:nvSpPr>
        <p:spPr>
          <a:xfrm>
            <a:off x="990600" y="1143000"/>
            <a:ext cx="104013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i="1" dirty="0" smtClean="0"/>
              <a:t>Feature tuple:</a:t>
            </a:r>
            <a:r>
              <a:rPr lang="en-US" sz="2600" dirty="0" smtClean="0"/>
              <a:t>  (CGPA, Communication Skills, Aptitude, Programming Skills)</a:t>
            </a:r>
          </a:p>
          <a:p>
            <a:r>
              <a:rPr lang="en-US" sz="2600" b="1" dirty="0" smtClean="0"/>
              <a:t>Response / Target: </a:t>
            </a:r>
            <a:r>
              <a:rPr lang="en-US" sz="2600" dirty="0" smtClean="0"/>
              <a:t>Job Offered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752127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10058400" cy="764364"/>
          </a:xfrm>
        </p:spPr>
        <p:txBody>
          <a:bodyPr>
            <a:normAutofit/>
          </a:bodyPr>
          <a:lstStyle/>
          <a:p>
            <a:r>
              <a:rPr lang="en-US" sz="2800" dirty="0" smtClean="0"/>
              <a:t>Unsupervised </a:t>
            </a:r>
            <a:r>
              <a:rPr lang="en-US" sz="2800" dirty="0"/>
              <a:t>Learning</a:t>
            </a:r>
            <a:endParaRPr lang="en-IN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1143000" y="3959356"/>
          <a:ext cx="10210800" cy="255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381"/>
                <a:gridCol w="1231779"/>
                <a:gridCol w="1685592"/>
                <a:gridCol w="2431143"/>
                <a:gridCol w="40519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S.No</a:t>
                      </a:r>
                      <a:r>
                        <a:rPr lang="en-US" sz="2000" dirty="0" smtClean="0"/>
                        <a:t>.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Zip Code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Family Income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# of visits in a month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Average Money Spent in a month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11,50,000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8,000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17814" y="2674203"/>
            <a:ext cx="10374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Unsupervised Learning:</a:t>
            </a:r>
            <a:r>
              <a:rPr lang="en-US" sz="2400" dirty="0" smtClean="0"/>
              <a:t> To discover groups of similar examples within the data set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1143000"/>
            <a:ext cx="104013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i="1" dirty="0" smtClean="0"/>
              <a:t>Feature tuple:</a:t>
            </a:r>
            <a:r>
              <a:rPr lang="en-US" sz="2600" dirty="0" smtClean="0"/>
              <a:t>  (Zip Code, Family Income, # of visits in a month, Average Money spent in a month)</a:t>
            </a:r>
          </a:p>
          <a:p>
            <a:r>
              <a:rPr lang="en-US" sz="2600" b="1" dirty="0" smtClean="0"/>
              <a:t>Response / Target: </a:t>
            </a:r>
            <a:r>
              <a:rPr lang="en-US" sz="2600" dirty="0" smtClean="0"/>
              <a:t>None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084649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2182</TotalTime>
  <Words>416</Words>
  <Application>Microsoft Office PowerPoint</Application>
  <PresentationFormat>Widescreen</PresentationFormat>
  <Paragraphs>165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Introduction to Supervised Learning</vt:lpstr>
      <vt:lpstr>Machine Learning – Examples (Employability Prediction)</vt:lpstr>
      <vt:lpstr>Machine Learning – Examples (Employability Prediction)</vt:lpstr>
      <vt:lpstr>Machine Learning – Examples (Predicting price of a used car)</vt:lpstr>
      <vt:lpstr>Machine Learning – Examples (Market Segmentation Study) </vt:lpstr>
      <vt:lpstr>Supervised Learning</vt:lpstr>
      <vt:lpstr>Unsupervised Learning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vijaya neti</cp:lastModifiedBy>
  <cp:revision>233</cp:revision>
  <dcterms:created xsi:type="dcterms:W3CDTF">2018-10-16T06:13:57Z</dcterms:created>
  <dcterms:modified xsi:type="dcterms:W3CDTF">2019-03-15T09:59:04Z</dcterms:modified>
</cp:coreProperties>
</file>

<file path=docProps/thumbnail.jpeg>
</file>